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268" r:id="rId4"/>
    <p:sldId id="310" r:id="rId5"/>
    <p:sldId id="311" r:id="rId6"/>
    <p:sldId id="314" r:id="rId7"/>
    <p:sldId id="313" r:id="rId8"/>
    <p:sldId id="312" r:id="rId9"/>
    <p:sldId id="315" r:id="rId10"/>
    <p:sldId id="332" r:id="rId11"/>
    <p:sldId id="316" r:id="rId12"/>
    <p:sldId id="307" r:id="rId13"/>
    <p:sldId id="317" r:id="rId14"/>
    <p:sldId id="318" r:id="rId15"/>
    <p:sldId id="333" r:id="rId16"/>
    <p:sldId id="308" r:id="rId17"/>
    <p:sldId id="322" r:id="rId18"/>
    <p:sldId id="331" r:id="rId19"/>
    <p:sldId id="321" r:id="rId20"/>
    <p:sldId id="320" r:id="rId21"/>
    <p:sldId id="329" r:id="rId22"/>
    <p:sldId id="323" r:id="rId23"/>
    <p:sldId id="324" r:id="rId24"/>
    <p:sldId id="328" r:id="rId25"/>
    <p:sldId id="330" r:id="rId26"/>
    <p:sldId id="325" r:id="rId27"/>
    <p:sldId id="259" r:id="rId28"/>
  </p:sldIdLst>
  <p:sldSz cx="12192000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48" userDrawn="1">
          <p15:clr>
            <a:srgbClr val="A4A3A4"/>
          </p15:clr>
        </p15:guide>
        <p15:guide id="2" pos="16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600"/>
    <a:srgbClr val="E31837"/>
    <a:srgbClr val="003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Styl z motywem 2 — Ak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Styl ciemny 1 — Ak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 ciemny 1 — Ak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5" autoAdjust="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108" y="846"/>
      </p:cViewPr>
      <p:guideLst>
        <p:guide orient="horz" pos="3748"/>
        <p:guide pos="16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NAH\Documents\Wplywy%20podatkowe\2017\wp13111v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NAH\Documents\Wplywy%20podatkowe\2017\wp13111v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86625543648198"/>
          <c:y val="3.9445701934757237E-2"/>
          <c:w val="0.83356334745160465"/>
          <c:h val="0.7836706123659643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Arkusz6!$B$265</c:f>
              <c:strCache>
                <c:ptCount val="1"/>
                <c:pt idx="0">
                  <c:v>VAT_ESA2010/PKB</c:v>
                </c:pt>
              </c:strCache>
            </c:strRef>
          </c:tx>
          <c:dLbls>
            <c:dLbl>
              <c:idx val="5"/>
              <c:layout>
                <c:manualLayout>
                  <c:x val="-1.1111111111111212E-2"/>
                  <c:y val="-0.10185185185185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0555555555555555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"/>
                  <c:y val="-5.092592592592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Arkusz6!$A$266:$A$273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xVal>
          <c:yVal>
            <c:numRef>
              <c:f>Arkusz6!$B$266:$B$273</c:f>
              <c:numCache>
                <c:formatCode>0.00%</c:formatCode>
                <c:ptCount val="8"/>
                <c:pt idx="0">
                  <c:v>7.9215047464016336E-2</c:v>
                </c:pt>
                <c:pt idx="1">
                  <c:v>7.2555651164400728E-2</c:v>
                </c:pt>
                <c:pt idx="2">
                  <c:v>7.5913690134968792E-2</c:v>
                </c:pt>
                <c:pt idx="3">
                  <c:v>7.8277726567880151E-2</c:v>
                </c:pt>
                <c:pt idx="4">
                  <c:v>7.1353994265989998E-2</c:v>
                </c:pt>
                <c:pt idx="5">
                  <c:v>7.0378842751903939E-2</c:v>
                </c:pt>
                <c:pt idx="6">
                  <c:v>7.1332394311137276E-2</c:v>
                </c:pt>
                <c:pt idx="7">
                  <c:v>6.9935161949213065E-2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2151376"/>
        <c:axId val="142151768"/>
      </c:scatterChart>
      <c:valAx>
        <c:axId val="142151376"/>
        <c:scaling>
          <c:orientation val="minMax"/>
          <c:max val="2015"/>
          <c:min val="2008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142151768"/>
        <c:crosses val="autoZero"/>
        <c:crossBetween val="midCat"/>
      </c:valAx>
      <c:valAx>
        <c:axId val="142151768"/>
        <c:scaling>
          <c:orientation val="minMax"/>
          <c:min val="6.8000000000000019E-2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14215137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Arkusz6!$B$243</c:f>
              <c:strCache>
                <c:ptCount val="1"/>
                <c:pt idx="0">
                  <c:v>VAT_ESA2010/PKB</c:v>
                </c:pt>
              </c:strCache>
            </c:strRef>
          </c:tx>
          <c:dLbls>
            <c:dLbl>
              <c:idx val="0"/>
              <c:layout>
                <c:manualLayout>
                  <c:x val="-2.1019109334425464E-2"/>
                  <c:y val="-4.1401273885350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662421819671088E-2"/>
                  <c:y val="4.1401273885350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4394906183605307E-2"/>
                  <c:y val="-6.0509554140127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012739054753952E-2"/>
                  <c:y val="5.0955414012738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Arkusz6!$A$244:$A$252</c:f>
              <c:numCache>
                <c:formatCode>General</c:formatCode>
                <c:ptCount val="9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  <c:pt idx="3">
                  <c:v>2013</c:v>
                </c:pt>
                <c:pt idx="4">
                  <c:v>2012</c:v>
                </c:pt>
                <c:pt idx="5">
                  <c:v>2011</c:v>
                </c:pt>
                <c:pt idx="6">
                  <c:v>2010</c:v>
                </c:pt>
                <c:pt idx="7">
                  <c:v>2009</c:v>
                </c:pt>
                <c:pt idx="8">
                  <c:v>2008</c:v>
                </c:pt>
              </c:numCache>
            </c:numRef>
          </c:xVal>
          <c:yVal>
            <c:numRef>
              <c:f>Arkusz6!$B$244:$B$252</c:f>
              <c:numCache>
                <c:formatCode>0.00%</c:formatCode>
                <c:ptCount val="9"/>
                <c:pt idx="0">
                  <c:v>7.0777502549591587E-2</c:v>
                </c:pt>
                <c:pt idx="1">
                  <c:v>6.9935161949213065E-2</c:v>
                </c:pt>
                <c:pt idx="2">
                  <c:v>7.1332394311137276E-2</c:v>
                </c:pt>
                <c:pt idx="3">
                  <c:v>7.0378842751903939E-2</c:v>
                </c:pt>
                <c:pt idx="4">
                  <c:v>7.1353994265989998E-2</c:v>
                </c:pt>
                <c:pt idx="5">
                  <c:v>7.8277726567880151E-2</c:v>
                </c:pt>
                <c:pt idx="6">
                  <c:v>7.5913690134968792E-2</c:v>
                </c:pt>
                <c:pt idx="7">
                  <c:v>7.2555651164400728E-2</c:v>
                </c:pt>
                <c:pt idx="8">
                  <c:v>7.9215047464016336E-2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2152552"/>
        <c:axId val="142152944"/>
      </c:scatterChart>
      <c:valAx>
        <c:axId val="142152552"/>
        <c:scaling>
          <c:orientation val="minMax"/>
          <c:max val="2016"/>
          <c:min val="2008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142152944"/>
        <c:crosses val="autoZero"/>
        <c:crossBetween val="midCat"/>
        <c:majorUnit val="1"/>
      </c:valAx>
      <c:valAx>
        <c:axId val="142152944"/>
        <c:scaling>
          <c:orientation val="minMax"/>
          <c:max val="8.0000000000000016E-2"/>
          <c:min val="6.900000000000002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pl-PL"/>
          </a:p>
        </c:txPr>
        <c:crossAx val="1421525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15F5-1D54-4ED1-AC85-81EB025D2425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659D-313D-4C03-8398-BE16F21478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7F25B-A79F-4FBE-8699-152C6462D581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019F2-E6AB-44E8-BB6C-5393CB7A7A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669E1-F8E1-46A0-9F60-DB8203C53CB4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5AD6D-6A70-4251-8E25-DC3610F3DC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DF426-3583-4498-A144-1B7BDE3FEB10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0632D-E699-428D-AE86-A366DBC20B8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93640-2DCB-48F0-ABC6-72059612C0CF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93D7E-ED8B-4283-BEDE-338F36F329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15ADB-56F0-4388-80CA-24F6977A4EF2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78CC5-D0D9-4713-A586-DAFEDEA060A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32C1A-F40C-4943-AB1A-C96989454206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11885-F94C-49BC-9F93-8AF73776B3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BD4A8-C2D5-4120-8D91-988416B24CA5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746C-1F8B-4A8A-8390-8AF70568456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3D170-1E3D-46CD-9A3B-31F14C4F49C4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2CE18-2ABF-44B7-9102-F584C0D75CF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E2E6E-2F6D-4522-8530-8BDE55C84706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2CAE0-DAEF-4F68-85CC-B01336AFE3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A9D24-7084-4E22-BEA3-CFCF00C7E4E9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0ECB-A421-4F95-86F6-24359C7F8F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7A15AC-94B0-410D-8E9D-6E1111E1128C}" type="datetimeFigureOut">
              <a:rPr lang="pl-PL"/>
              <a:pPr>
                <a:defRPr/>
              </a:pPr>
              <a:t>2017-08-09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754DA8-214E-40AE-AD38-37F6A3D719A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4"/>
          <p:cNvSpPr txBox="1">
            <a:spLocks noChangeArrowheads="1"/>
          </p:cNvSpPr>
          <p:nvPr/>
        </p:nvSpPr>
        <p:spPr bwMode="auto">
          <a:xfrm>
            <a:off x="3140185" y="471041"/>
            <a:ext cx="677545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ctr">
              <a:buNone/>
            </a:pPr>
            <a:endParaRPr lang="pl-PL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None/>
            </a:pPr>
            <a:r>
              <a:rPr lang="pl-PL" sz="4400" b="1" dirty="0">
                <a:solidFill>
                  <a:srgbClr val="E31837"/>
                </a:solidFill>
                <a:latin typeface="+mj-lt"/>
                <a:cs typeface="Times New Roman" panose="02020603050405020304" pitchFamily="18" charset="0"/>
              </a:rPr>
              <a:t>Dochody i zwroty w VAT </a:t>
            </a:r>
          </a:p>
          <a:p>
            <a:pPr lvl="0" algn="ctr">
              <a:buNone/>
            </a:pPr>
            <a:r>
              <a:rPr lang="pl-PL" sz="4400" b="1" dirty="0">
                <a:solidFill>
                  <a:srgbClr val="E31837"/>
                </a:solidFill>
                <a:latin typeface="+mj-lt"/>
                <a:cs typeface="Times New Roman" panose="02020603050405020304" pitchFamily="18" charset="0"/>
              </a:rPr>
              <a:t>w latach 2007 - 2017</a:t>
            </a:r>
            <a:br>
              <a:rPr lang="pl-PL" sz="4400" b="1" dirty="0">
                <a:solidFill>
                  <a:srgbClr val="E31837"/>
                </a:solidFill>
                <a:latin typeface="+mj-lt"/>
                <a:cs typeface="Times New Roman" panose="02020603050405020304" pitchFamily="18" charset="0"/>
              </a:rPr>
            </a:br>
            <a:endParaRPr lang="pl-PL" sz="4400" b="1" dirty="0">
              <a:solidFill>
                <a:srgbClr val="E31837"/>
              </a:solidFill>
              <a:latin typeface="+mj-lt"/>
              <a:cs typeface="Times New Roman" panose="02020603050405020304" pitchFamily="18" charset="0"/>
            </a:endParaRPr>
          </a:p>
          <a:p>
            <a:pPr lvl="0" algn="ctr">
              <a:buNone/>
            </a:pPr>
            <a:endParaRPr lang="pl-PL" sz="4400" b="1" dirty="0">
              <a:solidFill>
                <a:srgbClr val="E31837"/>
              </a:solidFill>
              <a:latin typeface="+mj-lt"/>
              <a:cs typeface="Times New Roman" panose="02020603050405020304" pitchFamily="18" charset="0"/>
            </a:endParaRPr>
          </a:p>
          <a:p>
            <a:pPr lvl="0" algn="ctr">
              <a:buNone/>
            </a:pPr>
            <a:r>
              <a:rPr lang="pl-PL" sz="2400" b="1" dirty="0" smtClean="0">
                <a:solidFill>
                  <a:srgbClr val="E31837"/>
                </a:solidFill>
                <a:latin typeface="+mj-lt"/>
                <a:cs typeface="Times New Roman" panose="02020603050405020304" pitchFamily="18" charset="0"/>
              </a:rPr>
              <a:t>Warszawa, 9 sierpnia 2017 r.</a:t>
            </a:r>
            <a:endParaRPr lang="pl-PL" sz="2400" dirty="0">
              <a:solidFill>
                <a:srgbClr val="E31837"/>
              </a:solidFill>
              <a:latin typeface="+mj-lt"/>
              <a:cs typeface="Times New Roman" panose="02020603050405020304" pitchFamily="18" charset="0"/>
            </a:endParaRPr>
          </a:p>
          <a:p>
            <a:pPr lvl="0" algn="ctr">
              <a:buNone/>
            </a:pPr>
            <a:endParaRPr lang="pl-PL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5"/>
          <p:cNvSpPr txBox="1">
            <a:spLocks noChangeArrowheads="1"/>
          </p:cNvSpPr>
          <p:nvPr/>
        </p:nvSpPr>
        <p:spPr bwMode="auto">
          <a:xfrm>
            <a:off x="1090864" y="5651168"/>
            <a:ext cx="13956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pl-PL" altLang="pl-PL" sz="700" dirty="0">
                <a:solidFill>
                  <a:srgbClr val="ADAFB2"/>
                </a:solidFill>
              </a:rPr>
              <a:t>ul. Świętokrzyska 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pl-PL" altLang="pl-PL" sz="700" dirty="0">
                <a:solidFill>
                  <a:srgbClr val="ADAFB2"/>
                </a:solidFill>
              </a:rPr>
              <a:t>00-916 Warszawa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pl-PL" altLang="pl-PL" sz="700" dirty="0">
              <a:solidFill>
                <a:srgbClr val="ADAFB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pl-PL" altLang="pl-PL" sz="700" dirty="0">
                <a:solidFill>
                  <a:srgbClr val="ADAFB2"/>
                </a:solidFill>
              </a:rPr>
              <a:t>tel.: +48 22 694 57 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pl-PL" altLang="pl-PL" sz="700" dirty="0">
                <a:solidFill>
                  <a:srgbClr val="ADAFB2"/>
                </a:solidFill>
              </a:rPr>
              <a:t>fax :+48 22 694 37 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pl-PL" altLang="pl-PL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pl-PL" altLang="pl-PL" sz="700" dirty="0">
                <a:solidFill>
                  <a:schemeClr val="accent1"/>
                </a:solidFill>
              </a:rPr>
              <a:t>www.mf.gov.pl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Skumulowane uszczelnienie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[%] </a:t>
            </a: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PKB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9050"/>
              </p:ext>
            </p:extLst>
          </p:nvPr>
        </p:nvGraphicFramePr>
        <p:xfrm>
          <a:off x="2035278" y="4269314"/>
          <a:ext cx="9060594" cy="2441202"/>
        </p:xfrm>
        <a:graphic>
          <a:graphicData uri="http://schemas.openxmlformats.org/drawingml/2006/table">
            <a:tbl>
              <a:tblPr/>
              <a:tblGrid>
                <a:gridCol w="1453796"/>
                <a:gridCol w="443730"/>
                <a:gridCol w="443730"/>
                <a:gridCol w="443730"/>
                <a:gridCol w="443730"/>
                <a:gridCol w="443730"/>
                <a:gridCol w="443730"/>
                <a:gridCol w="443730"/>
                <a:gridCol w="443730"/>
                <a:gridCol w="443730"/>
                <a:gridCol w="443730"/>
                <a:gridCol w="633668"/>
                <a:gridCol w="2535830"/>
              </a:tblGrid>
              <a:tr h="3365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V4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VAT JAKO PROCENT PKB [%]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Uszczelnienie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5621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2005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2006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2008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2008-2015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rok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bazowy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2007)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3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CZECHY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WĘGRY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9,3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9,7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188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SŁOWACJA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POLSKA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8,1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8,2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7,9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7,3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7,6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7,8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7,1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7,0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7,1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7,0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-15,07%</a:t>
                      </a:r>
                    </a:p>
                  </a:txBody>
                  <a:tcPr marL="9595" marR="9595" marT="95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768" y="1368110"/>
            <a:ext cx="8600732" cy="290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20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72126" y="-1578226"/>
            <a:ext cx="10972800" cy="1143000"/>
          </a:xfrm>
        </p:spPr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79999" y="1981203"/>
            <a:ext cx="7306738" cy="4525963"/>
          </a:xfrm>
        </p:spPr>
        <p:txBody>
          <a:bodyPr/>
          <a:lstStyle/>
          <a:p>
            <a:pPr algn="just">
              <a:buClr>
                <a:srgbClr val="E31837"/>
              </a:buClr>
              <a:buSzPct val="150000"/>
            </a:pPr>
            <a:r>
              <a:rPr lang="pl-PL" sz="2000" b="1" dirty="0" smtClean="0"/>
              <a:t>Rok 2007 </a:t>
            </a:r>
            <a:r>
              <a:rPr lang="pl-PL" sz="2000" dirty="0" smtClean="0"/>
              <a:t>– Polska jednym z liderów w UE w zakresie skuteczności realizacji dochodów z VAT.</a:t>
            </a:r>
          </a:p>
          <a:p>
            <a:pPr algn="just">
              <a:buClr>
                <a:srgbClr val="E31837"/>
              </a:buClr>
              <a:buSzPct val="150000"/>
            </a:pPr>
            <a:endParaRPr lang="pl-PL" sz="2000" dirty="0" smtClean="0"/>
          </a:p>
          <a:p>
            <a:pPr algn="just">
              <a:buClr>
                <a:srgbClr val="E31837"/>
              </a:buClr>
              <a:buSzPct val="150000"/>
            </a:pPr>
            <a:r>
              <a:rPr lang="pl-PL" sz="2000" b="1" dirty="0" smtClean="0"/>
              <a:t>Rok 2015 </a:t>
            </a:r>
            <a:r>
              <a:rPr lang="pl-PL" sz="2000" dirty="0" smtClean="0"/>
              <a:t>– Polska krajem UE o niskiej skuteczności realizacji dochodów z VAT. </a:t>
            </a:r>
            <a:endParaRPr lang="pl-PL" sz="2000" dirty="0"/>
          </a:p>
        </p:txBody>
      </p:sp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Podsumowanie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21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/>
          </p:cNvSpPr>
          <p:nvPr/>
        </p:nvSpPr>
        <p:spPr bwMode="auto">
          <a:xfrm>
            <a:off x="2800350" y="2152650"/>
            <a:ext cx="737235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pl-PL" altLang="pl-PL" sz="4400" b="1" dirty="0">
                <a:solidFill>
                  <a:srgbClr val="0070C0"/>
                </a:solidFill>
                <a:latin typeface="+mj-lt"/>
              </a:rPr>
              <a:t>Dochody i zwroty </a:t>
            </a:r>
            <a:r>
              <a:rPr kumimoji="0" lang="pl-PL" altLang="pl-PL" sz="4400" b="1" dirty="0" smtClean="0">
                <a:solidFill>
                  <a:srgbClr val="0070C0"/>
                </a:solidFill>
                <a:latin typeface="+mj-lt"/>
              </a:rPr>
              <a:t>VAT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pl-PL" altLang="pl-PL" sz="4400" b="1" dirty="0" smtClean="0">
                <a:solidFill>
                  <a:srgbClr val="0070C0"/>
                </a:solidFill>
                <a:latin typeface="+mj-lt"/>
              </a:rPr>
              <a:t>w </a:t>
            </a:r>
            <a:r>
              <a:rPr kumimoji="0" lang="pl-PL" altLang="pl-PL" sz="4400" b="1" dirty="0">
                <a:solidFill>
                  <a:srgbClr val="0070C0"/>
                </a:solidFill>
                <a:latin typeface="+mj-lt"/>
              </a:rPr>
              <a:t>roku 2016</a:t>
            </a:r>
          </a:p>
        </p:txBody>
      </p:sp>
    </p:spTree>
    <p:extLst>
      <p:ext uri="{BB962C8B-B14F-4D97-AF65-F5344CB8AC3E}">
        <p14:creationId xmlns:p14="http://schemas.microsoft.com/office/powerpoint/2010/main" val="74748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198186"/>
              </p:ext>
            </p:extLst>
          </p:nvPr>
        </p:nvGraphicFramePr>
        <p:xfrm>
          <a:off x="2880000" y="1620000"/>
          <a:ext cx="7697396" cy="3160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5989"/>
                <a:gridCol w="2088185"/>
                <a:gridCol w="1686611"/>
                <a:gridCol w="1686611"/>
              </a:tblGrid>
              <a:tr h="619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Rok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Nominalne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ESA 2010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VAT/PKB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19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2015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123</a:t>
                      </a:r>
                      <a:r>
                        <a:rPr lang="pl-PL" sz="1800" baseline="0" dirty="0" smtClean="0">
                          <a:effectLst/>
                        </a:rPr>
                        <a:t> </a:t>
                      </a:r>
                      <a:r>
                        <a:rPr lang="pl-PL" sz="1800" dirty="0" smtClean="0">
                          <a:effectLst/>
                        </a:rPr>
                        <a:t>121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125</a:t>
                      </a:r>
                      <a:r>
                        <a:rPr lang="pl-PL" sz="1800" baseline="0" dirty="0" smtClean="0">
                          <a:effectLst/>
                        </a:rPr>
                        <a:t> </a:t>
                      </a:r>
                      <a:r>
                        <a:rPr lang="pl-PL" sz="1800" dirty="0" smtClean="0">
                          <a:effectLst/>
                        </a:rPr>
                        <a:t>836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6,99%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91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2016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effectLst/>
                        </a:rPr>
                        <a:t>126</a:t>
                      </a:r>
                      <a:r>
                        <a:rPr lang="pl-PL" sz="1800" b="1" baseline="0" dirty="0" smtClean="0">
                          <a:effectLst/>
                        </a:rPr>
                        <a:t> </a:t>
                      </a:r>
                      <a:r>
                        <a:rPr lang="pl-PL" sz="1800" b="1" dirty="0" smtClean="0">
                          <a:effectLst/>
                        </a:rPr>
                        <a:t>600</a:t>
                      </a:r>
                      <a:endParaRPr lang="pl-PL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effectLst/>
                        </a:rPr>
                        <a:t>131</a:t>
                      </a:r>
                      <a:r>
                        <a:rPr lang="pl-PL" sz="1800" b="1" baseline="0" dirty="0" smtClean="0">
                          <a:effectLst/>
                        </a:rPr>
                        <a:t> </a:t>
                      </a:r>
                      <a:r>
                        <a:rPr lang="pl-PL" sz="1800" b="1" dirty="0" smtClean="0">
                          <a:effectLst/>
                        </a:rPr>
                        <a:t>021</a:t>
                      </a:r>
                      <a:endParaRPr lang="pl-PL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7,08%</a:t>
                      </a:r>
                    </a:p>
                  </a:txBody>
                  <a:tcPr marL="44450" marR="44450" marT="0" marB="0" anchor="ctr"/>
                </a:tc>
              </a:tr>
              <a:tr h="738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Różnica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3</a:t>
                      </a:r>
                      <a:r>
                        <a:rPr lang="pl-PL" sz="1800" baseline="0" dirty="0" smtClean="0">
                          <a:effectLst/>
                        </a:rPr>
                        <a:t> </a:t>
                      </a:r>
                      <a:r>
                        <a:rPr lang="pl-PL" sz="1800" dirty="0" smtClean="0">
                          <a:effectLst/>
                        </a:rPr>
                        <a:t>479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5</a:t>
                      </a:r>
                      <a:r>
                        <a:rPr lang="pl-PL" sz="1800" baseline="0" dirty="0" smtClean="0">
                          <a:effectLst/>
                        </a:rPr>
                        <a:t> </a:t>
                      </a:r>
                      <a:r>
                        <a:rPr lang="pl-PL" sz="1800" dirty="0" smtClean="0">
                          <a:effectLst/>
                        </a:rPr>
                        <a:t>185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91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Różnica w %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102,83%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</a:rPr>
                        <a:t>104,12%</a:t>
                      </a:r>
                      <a:endParaRPr lang="pl-PL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0,084%</a:t>
                      </a: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Dochody z VAT w </a:t>
            </a:r>
            <a:r>
              <a:rPr lang="pl-PL" sz="2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roku 2016 (mln zł)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880000" y="4923849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MF, </a:t>
            </a: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w mln zł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10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548341"/>
              </p:ext>
            </p:extLst>
          </p:nvPr>
        </p:nvGraphicFramePr>
        <p:xfrm>
          <a:off x="2880000" y="1620000"/>
          <a:ext cx="7658331" cy="459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Dochody z VAT/PKB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880000" y="6219945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ESA  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14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Zwroty w VAT – rok 2016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2879999" y="1981203"/>
            <a:ext cx="8574064" cy="4525963"/>
          </a:xfrm>
        </p:spPr>
        <p:txBody>
          <a:bodyPr/>
          <a:lstStyle/>
          <a:p>
            <a:pPr>
              <a:buClr>
                <a:srgbClr val="E31837"/>
              </a:buClr>
              <a:buSzPct val="150000"/>
            </a:pPr>
            <a:r>
              <a:rPr lang="pl-PL" sz="2400" dirty="0" smtClean="0"/>
              <a:t>Zwroty </a:t>
            </a:r>
            <a:r>
              <a:rPr lang="pl-PL" sz="2400" dirty="0"/>
              <a:t>wypłacone </a:t>
            </a:r>
            <a:r>
              <a:rPr lang="pl-PL" sz="2400" dirty="0" smtClean="0"/>
              <a:t>– </a:t>
            </a:r>
            <a:r>
              <a:rPr lang="pl-PL" sz="2400" b="1" dirty="0"/>
              <a:t>93,58 mld zł</a:t>
            </a:r>
            <a:r>
              <a:rPr lang="pl-PL" sz="2400" b="1" dirty="0" smtClean="0"/>
              <a:t>.</a:t>
            </a:r>
          </a:p>
          <a:p>
            <a:pPr>
              <a:buClr>
                <a:srgbClr val="E31837"/>
              </a:buClr>
              <a:buSzPct val="150000"/>
            </a:pPr>
            <a:endParaRPr lang="pl-PL" sz="2400" b="1" dirty="0"/>
          </a:p>
          <a:p>
            <a:pPr>
              <a:buClr>
                <a:srgbClr val="E31837"/>
              </a:buClr>
              <a:buSzPct val="150000"/>
            </a:pPr>
            <a:r>
              <a:rPr lang="pl-PL" sz="2400" dirty="0"/>
              <a:t>Zwroty deklarowane – </a:t>
            </a:r>
            <a:r>
              <a:rPr lang="pl-PL" sz="2400" b="1" dirty="0"/>
              <a:t>88,91 mld zł</a:t>
            </a:r>
            <a:r>
              <a:rPr lang="pl-PL" sz="2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443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/>
          </p:cNvSpPr>
          <p:nvPr/>
        </p:nvSpPr>
        <p:spPr bwMode="auto">
          <a:xfrm>
            <a:off x="2800350" y="2152650"/>
            <a:ext cx="737235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pl-PL" altLang="pl-PL" sz="4400" b="1" dirty="0">
                <a:solidFill>
                  <a:srgbClr val="0070C0"/>
                </a:solidFill>
                <a:latin typeface="+mj-lt"/>
              </a:rPr>
              <a:t>Dochody i zwroty VAT </a:t>
            </a:r>
            <a:endParaRPr kumimoji="0" lang="pl-PL" altLang="pl-PL" sz="4400" b="1" dirty="0" smtClean="0">
              <a:solidFill>
                <a:srgbClr val="0070C0"/>
              </a:solidFill>
              <a:latin typeface="+mj-lt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pl-PL" altLang="pl-PL" sz="4400" b="1" dirty="0" smtClean="0">
                <a:solidFill>
                  <a:srgbClr val="0070C0"/>
                </a:solidFill>
                <a:latin typeface="+mj-lt"/>
              </a:rPr>
              <a:t>w </a:t>
            </a:r>
            <a:r>
              <a:rPr kumimoji="0" lang="pl-PL" altLang="pl-PL" sz="4400" b="1" dirty="0">
                <a:solidFill>
                  <a:srgbClr val="0070C0"/>
                </a:solidFill>
                <a:latin typeface="+mj-lt"/>
              </a:rPr>
              <a:t>pierwszym półroczu roku 2017</a:t>
            </a:r>
          </a:p>
        </p:txBody>
      </p:sp>
    </p:spTree>
    <p:extLst>
      <p:ext uri="{BB962C8B-B14F-4D97-AF65-F5344CB8AC3E}">
        <p14:creationId xmlns:p14="http://schemas.microsoft.com/office/powerpoint/2010/main" val="39717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-2276057"/>
            <a:ext cx="10972800" cy="1143000"/>
          </a:xfrm>
        </p:spPr>
        <p:txBody>
          <a:bodyPr/>
          <a:lstStyle/>
          <a:p>
            <a:pPr marL="1795463"/>
            <a:r>
              <a:rPr lang="pl-PL" sz="3200" b="1" dirty="0"/>
              <a:t>Dochody z VAT – pierwsze półrocze lat 2007 - 2017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Dochody z VAT – pierwsze półrocze </a:t>
            </a:r>
            <a:endParaRPr lang="pl-PL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algn="l"/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lat 2007-2017 (mld zł)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949" y="1620000"/>
            <a:ext cx="8822155" cy="4556211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2970464" y="6209610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MF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7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Dochody z VAT – okres: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sierpień-lipiec </a:t>
            </a: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(12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mies.) mld zł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0000" y="1620000"/>
            <a:ext cx="8074045" cy="4499063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2970464" y="6209610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MF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367000"/>
              </p:ext>
            </p:extLst>
          </p:nvPr>
        </p:nvGraphicFramePr>
        <p:xfrm>
          <a:off x="2880000" y="1620000"/>
          <a:ext cx="8151171" cy="4407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7387"/>
                <a:gridCol w="1717919"/>
                <a:gridCol w="1306335"/>
                <a:gridCol w="1950554"/>
                <a:gridCol w="2048976"/>
              </a:tblGrid>
              <a:tr h="52407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Rok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Dochody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Wpływy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Zwrotu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Zwroty / Wpływy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</a:tr>
              <a:tr h="3918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2008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53</a:t>
                      </a:r>
                      <a:r>
                        <a:rPr lang="pl-PL" sz="14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458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77</a:t>
                      </a:r>
                      <a:r>
                        <a:rPr lang="pl-PL" sz="14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971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24</a:t>
                      </a:r>
                      <a:r>
                        <a:rPr lang="pl-PL" sz="14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513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Arial Black" panose="020B0A04020102020204" pitchFamily="34" charset="0"/>
                        </a:rPr>
                        <a:t>31,44%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937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48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441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74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484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26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043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</a:rPr>
                        <a:t>34,96%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52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726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78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925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26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199</a:t>
                      </a:r>
                      <a:r>
                        <a:rPr lang="pl-PL" sz="1400" u="none" strike="noStrike" dirty="0" smtClean="0">
                          <a:effectLst/>
                        </a:rPr>
                        <a:t>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</a:rPr>
                        <a:t>33,20%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52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60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759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90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856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30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097</a:t>
                      </a:r>
                      <a:r>
                        <a:rPr lang="pl-PL" sz="1400" u="none" strike="noStrike" dirty="0" smtClean="0">
                          <a:effectLst/>
                        </a:rPr>
                        <a:t>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</a:rPr>
                        <a:t>33,13%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60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436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97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297</a:t>
                      </a:r>
                      <a:r>
                        <a:rPr lang="pl-PL" sz="1400" u="none" strike="noStrike" dirty="0" smtClean="0">
                          <a:effectLst/>
                        </a:rPr>
                        <a:t>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36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861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</a:rPr>
                        <a:t>37,88%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54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285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93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010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38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724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</a:rPr>
                        <a:t>41,63%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62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664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105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393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42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729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</a:rPr>
                        <a:t>40,54%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52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57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892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101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059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43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167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</a:rPr>
                        <a:t>42,71%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62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442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108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210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</a:rPr>
                        <a:t>45</a:t>
                      </a:r>
                      <a:r>
                        <a:rPr lang="pl-PL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</a:rPr>
                        <a:t>769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</a:rPr>
                        <a:t>42,30%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2017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80</a:t>
                      </a:r>
                      <a:r>
                        <a:rPr lang="pl-PL" sz="14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027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117</a:t>
                      </a:r>
                      <a:r>
                        <a:rPr lang="pl-PL" sz="14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870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37</a:t>
                      </a:r>
                      <a:r>
                        <a:rPr lang="pl-PL" sz="14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  <a:latin typeface="Arial Black" panose="020B0A04020102020204" pitchFamily="34" charset="0"/>
                        </a:rPr>
                        <a:t>843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Arial Black" panose="020B0A04020102020204" pitchFamily="34" charset="0"/>
                        </a:rPr>
                        <a:t>32,11%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Dochody, wpłaty i zwroty – </a:t>
            </a:r>
            <a:r>
              <a:rPr lang="pl-PL" sz="28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pierwsze półrocze</a:t>
            </a: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pl-PL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algn="l"/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lat 2008-2017 (mln zł)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880000" y="6216573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MF.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25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6000" y="288000"/>
            <a:ext cx="10944000" cy="1143000"/>
          </a:xfrm>
        </p:spPr>
        <p:txBody>
          <a:bodyPr/>
          <a:lstStyle/>
          <a:p>
            <a:r>
              <a:rPr lang="pl-PL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Plan prezentacji</a:t>
            </a:r>
            <a:endParaRPr lang="pl-PL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80000" y="1620000"/>
            <a:ext cx="10080000" cy="4525963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514350" indent="-514350">
              <a:buClr>
                <a:srgbClr val="E31837"/>
              </a:buClr>
              <a:buFont typeface="+mj-lt"/>
              <a:buAutoNum type="arabicPeriod"/>
            </a:pPr>
            <a:r>
              <a:rPr lang="pl-PL" sz="2000" dirty="0" smtClean="0"/>
              <a:t>Dochody i zwroty w VAT w latach 2008 – 2015.</a:t>
            </a:r>
          </a:p>
          <a:p>
            <a:pPr marL="514350" indent="-514350">
              <a:buClr>
                <a:srgbClr val="E31837"/>
              </a:buClr>
              <a:buFont typeface="+mj-lt"/>
              <a:buAutoNum type="arabicPeriod"/>
            </a:pPr>
            <a:r>
              <a:rPr lang="pl-PL" sz="2000" dirty="0" smtClean="0"/>
              <a:t>Dochody i zwroty w VAT w roku 2016.</a:t>
            </a:r>
          </a:p>
          <a:p>
            <a:pPr marL="514350" indent="-514350">
              <a:buClr>
                <a:srgbClr val="E31837"/>
              </a:buClr>
              <a:buFont typeface="+mj-lt"/>
              <a:buAutoNum type="arabicPeriod"/>
            </a:pPr>
            <a:r>
              <a:rPr lang="pl-PL" sz="2000" dirty="0" smtClean="0"/>
              <a:t>Dochody i zwroty w VAT w pierwszym półroczu 2017.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86965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7950" y="-2853573"/>
            <a:ext cx="10972800" cy="1143000"/>
          </a:xfrm>
        </p:spPr>
        <p:txBody>
          <a:bodyPr/>
          <a:lstStyle/>
          <a:p>
            <a:r>
              <a:rPr lang="pl-PL" dirty="0" smtClean="0"/>
              <a:t>		</a:t>
            </a:r>
            <a:r>
              <a:rPr lang="pl-PL" sz="3600" dirty="0"/>
              <a:t>Dochody z VAT – 2016 i 2017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004649"/>
              </p:ext>
            </p:extLst>
          </p:nvPr>
        </p:nvGraphicFramePr>
        <p:xfrm>
          <a:off x="2880000" y="1620000"/>
          <a:ext cx="8348581" cy="37290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4476"/>
                <a:gridCol w="1433233"/>
                <a:gridCol w="1466307"/>
                <a:gridCol w="1984476"/>
                <a:gridCol w="1480089"/>
              </a:tblGrid>
              <a:tr h="41148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>
                          <a:effectLst/>
                        </a:rPr>
                        <a:t>Miesiąc</a:t>
                      </a:r>
                      <a:endParaRPr lang="pl-PL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2016</a:t>
                      </a:r>
                      <a:endParaRPr lang="pl-PL" sz="1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2017</a:t>
                      </a:r>
                      <a:endParaRPr lang="pl-PL" sz="1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Różnica</a:t>
                      </a:r>
                      <a:endParaRPr lang="pl-PL" sz="1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2433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Kwota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%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</a:tr>
              <a:tr h="424338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I</a:t>
                      </a:r>
                      <a:endParaRPr lang="pl-PL" sz="1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17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492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21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913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4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421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>
                          <a:effectLst/>
                        </a:rPr>
                        <a:t>125%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</a:tr>
              <a:tr h="4114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II</a:t>
                      </a:r>
                      <a:endParaRPr lang="pl-PL" sz="1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6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430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11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608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5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178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>
                          <a:effectLst/>
                        </a:rPr>
                        <a:t>181%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</a:tr>
              <a:tr h="4114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III</a:t>
                      </a:r>
                      <a:endParaRPr lang="pl-PL" sz="1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6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227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8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877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2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650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>
                          <a:effectLst/>
                        </a:rPr>
                        <a:t>143%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</a:tr>
              <a:tr h="4114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IV</a:t>
                      </a:r>
                      <a:endParaRPr lang="pl-PL" sz="1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12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426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14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432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2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006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>
                          <a:effectLst/>
                        </a:rPr>
                        <a:t>116%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</a:tr>
              <a:tr h="4114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V</a:t>
                      </a:r>
                      <a:endParaRPr lang="pl-PL" sz="1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10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309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11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927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1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618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>
                          <a:effectLst/>
                        </a:rPr>
                        <a:t>116%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</a:tr>
              <a:tr h="4114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>
                          <a:effectLst/>
                        </a:rPr>
                        <a:t>VI</a:t>
                      </a:r>
                      <a:endParaRPr lang="pl-PL" sz="16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9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558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11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259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 smtClean="0">
                          <a:effectLst/>
                        </a:rPr>
                        <a:t>1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701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>
                          <a:effectLst/>
                        </a:rPr>
                        <a:t>118%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</a:tr>
              <a:tr h="4114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u="none" strike="noStrike" dirty="0">
                          <a:effectLst/>
                        </a:rPr>
                        <a:t>Razem</a:t>
                      </a:r>
                      <a:endParaRPr lang="pl-PL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1" u="none" strike="noStrike" dirty="0" smtClean="0">
                          <a:effectLst/>
                        </a:rPr>
                        <a:t>62</a:t>
                      </a:r>
                      <a:r>
                        <a:rPr lang="pl-PL" sz="1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b="1" u="none" strike="noStrike" dirty="0" smtClean="0">
                          <a:effectLst/>
                        </a:rPr>
                        <a:t>442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1" u="none" strike="noStrike" dirty="0" smtClean="0">
                          <a:effectLst/>
                        </a:rPr>
                        <a:t>80</a:t>
                      </a:r>
                      <a:r>
                        <a:rPr lang="pl-PL" sz="1600" b="1" u="none" strike="noStrike" baseline="0" dirty="0" smtClean="0">
                          <a:effectLst/>
                        </a:rPr>
                        <a:t> 115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1" u="none" strike="noStrike" dirty="0" smtClean="0">
                          <a:effectLst/>
                        </a:rPr>
                        <a:t>17</a:t>
                      </a:r>
                      <a:r>
                        <a:rPr lang="pl-PL" sz="1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b="1" u="none" strike="noStrike" dirty="0" smtClean="0">
                          <a:effectLst/>
                        </a:rPr>
                        <a:t>573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18" marR="8718" marT="87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1" u="none" strike="noStrike" dirty="0">
                          <a:effectLst/>
                          <a:latin typeface="Arial Black" panose="020B0A04020102020204" pitchFamily="34" charset="0"/>
                        </a:rPr>
                        <a:t>128%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718" marR="8718" marT="8718" marB="0" anchor="ctr"/>
                </a:tc>
              </a:tr>
            </a:tbl>
          </a:graphicData>
        </a:graphic>
      </p:graphicFrame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Dochody z VAT – 2016 i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2017 (mln zł)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880000" y="5538043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MF.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3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2880000" y="2694821"/>
            <a:ext cx="8229602" cy="3840163"/>
          </a:xfrm>
        </p:spPr>
        <p:txBody>
          <a:bodyPr/>
          <a:lstStyle/>
          <a:p>
            <a:pPr>
              <a:buClr>
                <a:srgbClr val="E31837"/>
              </a:buClr>
              <a:buSzPct val="150000"/>
            </a:pPr>
            <a:r>
              <a:rPr lang="pl-PL" sz="2000" b="1" dirty="0" smtClean="0"/>
              <a:t>Wzrost dochodów o 17,57 mld zł (o 28%):</a:t>
            </a:r>
          </a:p>
          <a:p>
            <a:pPr>
              <a:buClr>
                <a:srgbClr val="E31837"/>
              </a:buClr>
              <a:buSzPct val="150000"/>
            </a:pPr>
            <a:endParaRPr lang="pl-PL" sz="2000" b="1" dirty="0" smtClean="0"/>
          </a:p>
          <a:p>
            <a:pPr lvl="1">
              <a:buClr>
                <a:srgbClr val="E31837"/>
              </a:buClr>
              <a:buFont typeface="Arial" panose="020B0604020202020204" pitchFamily="34" charset="0"/>
              <a:buChar char="•"/>
            </a:pPr>
            <a:r>
              <a:rPr lang="pl-PL" sz="2000" dirty="0" smtClean="0"/>
              <a:t>Nominalny wzrost wpływów o 9,63 mld zł</a:t>
            </a:r>
          </a:p>
          <a:p>
            <a:pPr lvl="1" algn="just">
              <a:buClr>
                <a:srgbClr val="E31837"/>
              </a:buClr>
              <a:buFont typeface="Arial" panose="020B0604020202020204" pitchFamily="34" charset="0"/>
              <a:buChar char="•"/>
            </a:pPr>
            <a:r>
              <a:rPr lang="pl-PL" sz="2000" dirty="0" smtClean="0"/>
              <a:t>Spadek zwrotów o 7,93 mld zł</a:t>
            </a:r>
            <a:endParaRPr lang="pl-PL" sz="2000" dirty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2647948" y="288000"/>
            <a:ext cx="95440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Dochody, wpłaty i zwroty –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pierwsze </a:t>
            </a: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półrocze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2017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66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769340"/>
              </p:ext>
            </p:extLst>
          </p:nvPr>
        </p:nvGraphicFramePr>
        <p:xfrm>
          <a:off x="2880000" y="1620000"/>
          <a:ext cx="8237179" cy="4230578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939612"/>
                <a:gridCol w="2099189"/>
                <a:gridCol w="2099189"/>
                <a:gridCol w="2099189"/>
              </a:tblGrid>
              <a:tr h="56476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Miesiąc </a:t>
                      </a:r>
                      <a:endParaRPr lang="pl-PL" sz="1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Zwroty </a:t>
                      </a:r>
                      <a:endParaRPr lang="pl-PL" sz="15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pl-PL" sz="15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deklarowane</a:t>
                      </a:r>
                      <a:endParaRPr lang="pl-PL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Zwroty </a:t>
                      </a:r>
                      <a:endParaRPr lang="pl-PL" sz="15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pl-PL" sz="15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wypłacone</a:t>
                      </a:r>
                      <a:endParaRPr lang="pl-PL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Różnica</a:t>
                      </a:r>
                      <a:endParaRPr lang="pl-PL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</a:tr>
              <a:tr h="52368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pl-PL" sz="1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7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899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7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471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428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</a:tr>
              <a:tr h="52368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1" u="none" strike="noStrike">
                          <a:solidFill>
                            <a:schemeClr val="bg1"/>
                          </a:solidFill>
                          <a:effectLst/>
                        </a:rPr>
                        <a:t>II</a:t>
                      </a:r>
                      <a:endParaRPr lang="pl-PL" sz="17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8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555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8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360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195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</a:tr>
              <a:tr h="52368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III</a:t>
                      </a:r>
                      <a:endParaRPr lang="pl-PL" sz="1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10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049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9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175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875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</a:tr>
              <a:tr h="52368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IV</a:t>
                      </a:r>
                      <a:endParaRPr lang="pl-PL" sz="1700" b="1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6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155</a:t>
                      </a:r>
                      <a:endParaRPr lang="pl-PL" sz="17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6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842</a:t>
                      </a:r>
                      <a:endParaRPr lang="pl-PL" sz="17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-687</a:t>
                      </a:r>
                      <a:endParaRPr lang="pl-PL" sz="17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</a:tr>
              <a:tr h="52368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</a:t>
                      </a:r>
                      <a:endParaRPr lang="pl-PL" sz="1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6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775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6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636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139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</a:tr>
              <a:tr h="52368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pl-PL" sz="1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8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120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7</a:t>
                      </a:r>
                      <a:r>
                        <a:rPr lang="pl-PL" sz="17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</a:rPr>
                        <a:t>285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</a:rPr>
                        <a:t>835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/>
                </a:tc>
              </a:tr>
              <a:tr h="52368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Razem</a:t>
                      </a:r>
                      <a:endParaRPr lang="pl-PL" sz="1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  <a:latin typeface="Arial Black" panose="020B0A04020102020204" pitchFamily="34" charset="0"/>
                        </a:rPr>
                        <a:t>47</a:t>
                      </a:r>
                      <a:r>
                        <a:rPr lang="pl-PL" sz="17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  <a:latin typeface="Arial Black" panose="020B0A04020102020204" pitchFamily="34" charset="0"/>
                        </a:rPr>
                        <a:t>553</a:t>
                      </a:r>
                      <a:endParaRPr lang="pl-PL" sz="17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  <a:latin typeface="Arial Black" panose="020B0A04020102020204" pitchFamily="34" charset="0"/>
                        </a:rPr>
                        <a:t>45</a:t>
                      </a:r>
                      <a:r>
                        <a:rPr lang="pl-PL" sz="17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700" u="none" strike="noStrike" dirty="0" smtClean="0">
                          <a:effectLst/>
                          <a:latin typeface="Arial Black" panose="020B0A04020102020204" pitchFamily="34" charset="0"/>
                        </a:rPr>
                        <a:t>769</a:t>
                      </a:r>
                      <a:endParaRPr lang="pl-PL" sz="17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u="none" strike="noStrike" dirty="0" smtClean="0">
                          <a:effectLst/>
                          <a:latin typeface="Arial Black" panose="020B0A04020102020204" pitchFamily="34" charset="0"/>
                        </a:rPr>
                        <a:t>1 784</a:t>
                      </a:r>
                      <a:endParaRPr lang="pl-PL" sz="17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11070" marR="11070" marT="11070" marB="0" anchor="ctr"/>
                </a:tc>
              </a:tr>
            </a:tbl>
          </a:graphicData>
        </a:graphic>
      </p:graphicFrame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Zwroty deklarowane i wypłacone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2016 (mln zł)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880000" y="6374266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MF.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9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813636"/>
              </p:ext>
            </p:extLst>
          </p:nvPr>
        </p:nvGraphicFramePr>
        <p:xfrm>
          <a:off x="2880000" y="1170821"/>
          <a:ext cx="8253220" cy="5310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389"/>
                <a:gridCol w="2103277"/>
                <a:gridCol w="2103277"/>
                <a:gridCol w="2103277"/>
              </a:tblGrid>
              <a:tr h="52985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Miesiąc 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Zwroty deklarowane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Zwroty wypłacone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Różnica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</a:tr>
              <a:tr h="51259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XII 2016</a:t>
                      </a:r>
                      <a:endParaRPr lang="pl-PL" sz="1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070" marR="11070" marT="11070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7 448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13 286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070" marR="11070" marT="1107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-5 838</a:t>
                      </a:r>
                      <a:endParaRPr lang="pl-PL" sz="1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1070" marR="11070" marT="11070" marB="0" anchor="ctr"/>
                </a:tc>
              </a:tr>
              <a:tr h="51259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6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6</a:t>
                      </a:r>
                      <a:r>
                        <a:rPr lang="pl-PL" sz="1600" u="none" strike="noStrike" dirty="0" smtClean="0">
                          <a:effectLst/>
                        </a:rPr>
                        <a:t>02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3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891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2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710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259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II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7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051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4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373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2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678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259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III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9 045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8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179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866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259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IV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6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387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6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692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-304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259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6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339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6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756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-417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259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7,942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7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951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-9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259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Razem (2017)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43</a:t>
                      </a:r>
                      <a:r>
                        <a:rPr lang="pl-PL" sz="16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366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37</a:t>
                      </a:r>
                      <a:r>
                        <a:rPr lang="pl-PL" sz="16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843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5 523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796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Razem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(XII 2016 i 2017)</a:t>
                      </a:r>
                      <a:endParaRPr lang="pl-PL" sz="16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08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50</a:t>
                      </a:r>
                      <a:r>
                        <a:rPr lang="pl-PL" sz="16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814</a:t>
                      </a:r>
                      <a:endParaRPr lang="pl-PL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51</a:t>
                      </a:r>
                      <a:r>
                        <a:rPr lang="pl-PL" sz="16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128</a:t>
                      </a:r>
                      <a:endParaRPr lang="pl-PL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-314</a:t>
                      </a:r>
                      <a:endParaRPr lang="pl-PL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Zwroty deklarowane i wypłacone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2017 (mln </a:t>
            </a: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zł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pl-PL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880000" y="6458373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MF.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7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Zwroty spadek o 7,93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mld zł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 bwMode="auto">
          <a:xfrm>
            <a:off x="2880000" y="1620000"/>
            <a:ext cx="8469318" cy="338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1000"/>
              </a:spcAft>
              <a:buClr>
                <a:srgbClr val="E31837"/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2000" dirty="0"/>
              <a:t>Zmniejszenie o 4,19 mld zł deklarowanych kwot zwrotów</a:t>
            </a:r>
            <a:r>
              <a:rPr lang="pl-PL" sz="2000" dirty="0" smtClean="0"/>
              <a:t>.(za pierwsze półrocze 2017 r.)</a:t>
            </a:r>
            <a:endParaRPr lang="pl-PL" sz="2000" dirty="0"/>
          </a:p>
          <a:p>
            <a:pPr algn="just">
              <a:lnSpc>
                <a:spcPct val="150000"/>
              </a:lnSpc>
              <a:spcAft>
                <a:spcPts val="1000"/>
              </a:spcAft>
              <a:buClr>
                <a:srgbClr val="E31837"/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2000" dirty="0"/>
              <a:t>Skrócenie w XII 2016 terminów zwrotów.  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Clr>
                <a:srgbClr val="E31837"/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2000" dirty="0"/>
              <a:t>Skrócenie o około </a:t>
            </a:r>
            <a:r>
              <a:rPr lang="pl-PL" sz="2000" dirty="0">
                <a:latin typeface="Arial Black" panose="020B0A04020102020204" pitchFamily="34" charset="0"/>
              </a:rPr>
              <a:t>4 dni </a:t>
            </a:r>
            <a:r>
              <a:rPr lang="pl-PL" sz="2000" dirty="0"/>
              <a:t>przeciętnego terminu zwrotów </a:t>
            </a:r>
            <a:r>
              <a:rPr lang="pl-PL" sz="2000" dirty="0" smtClean="0"/>
              <a:t>i </a:t>
            </a:r>
            <a:r>
              <a:rPr lang="pl-PL" sz="2000" dirty="0"/>
              <a:t>zmniejszenie o </a:t>
            </a:r>
            <a:r>
              <a:rPr lang="pl-PL" sz="2000" dirty="0">
                <a:latin typeface="Arial Black" panose="020B0A04020102020204" pitchFamily="34" charset="0"/>
              </a:rPr>
              <a:t>1,8 mld zł </a:t>
            </a:r>
            <a:r>
              <a:rPr lang="pl-PL" sz="2000" dirty="0"/>
              <a:t>kwoty zwrotów zatrzymanych</a:t>
            </a:r>
          </a:p>
        </p:txBody>
      </p:sp>
    </p:spTree>
    <p:extLst>
      <p:ext uri="{BB962C8B-B14F-4D97-AF65-F5344CB8AC3E}">
        <p14:creationId xmlns:p14="http://schemas.microsoft.com/office/powerpoint/2010/main" val="377630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79999" y="1620000"/>
            <a:ext cx="8477811" cy="4673600"/>
          </a:xfrm>
        </p:spPr>
        <p:txBody>
          <a:bodyPr/>
          <a:lstStyle/>
          <a:p>
            <a:pPr algn="just">
              <a:lnSpc>
                <a:spcPct val="150000"/>
              </a:lnSpc>
              <a:buClr>
                <a:srgbClr val="E31837"/>
              </a:buClr>
              <a:buSzPct val="150000"/>
            </a:pPr>
            <a:r>
              <a:rPr lang="pl-PL" sz="2000" dirty="0"/>
              <a:t>Lata 2008 – 2015 – </a:t>
            </a:r>
            <a:r>
              <a:rPr lang="pl-PL" sz="2000" b="1" dirty="0"/>
              <a:t>21,34 </a:t>
            </a:r>
            <a:r>
              <a:rPr lang="pl-PL" sz="2000" b="1" dirty="0" smtClean="0"/>
              <a:t>mld zł</a:t>
            </a:r>
            <a:endParaRPr lang="pl-PL" sz="2000" b="1" dirty="0"/>
          </a:p>
          <a:p>
            <a:pPr algn="just">
              <a:lnSpc>
                <a:spcPct val="150000"/>
              </a:lnSpc>
              <a:buClr>
                <a:srgbClr val="E31837"/>
              </a:buClr>
              <a:buSzPct val="150000"/>
            </a:pPr>
            <a:r>
              <a:rPr lang="pl-PL" sz="2000" dirty="0"/>
              <a:t>Lata 2016 - 2017 – </a:t>
            </a:r>
            <a:r>
              <a:rPr lang="pl-PL" sz="2000" b="1" dirty="0"/>
              <a:t>20,36 </a:t>
            </a:r>
            <a:r>
              <a:rPr lang="pl-PL" sz="2000" b="1" dirty="0" smtClean="0"/>
              <a:t>mld zł </a:t>
            </a:r>
            <a:r>
              <a:rPr lang="pl-PL" sz="2000" dirty="0"/>
              <a:t>(w porównaniu z 2015 przy założeniu dochodów na poziomie ustawy budżetowej – 143,48 mld zł).</a:t>
            </a:r>
          </a:p>
          <a:p>
            <a:pPr algn="just">
              <a:lnSpc>
                <a:spcPct val="150000"/>
              </a:lnSpc>
              <a:buClr>
                <a:srgbClr val="E31837"/>
              </a:buClr>
              <a:buSzPct val="150000"/>
            </a:pPr>
            <a:r>
              <a:rPr lang="pl-PL" sz="2000" dirty="0"/>
              <a:t>Lata 2016 - 2017 – </a:t>
            </a:r>
            <a:r>
              <a:rPr lang="pl-PL" sz="2000" b="1" dirty="0"/>
              <a:t>26,88</a:t>
            </a:r>
            <a:r>
              <a:rPr lang="pl-PL" sz="2000" dirty="0"/>
              <a:t> </a:t>
            </a:r>
            <a:r>
              <a:rPr lang="pl-PL" sz="2000" b="1" dirty="0" smtClean="0"/>
              <a:t>mld zł</a:t>
            </a:r>
            <a:r>
              <a:rPr lang="pl-PL" sz="2000" dirty="0" smtClean="0"/>
              <a:t> </a:t>
            </a:r>
            <a:r>
              <a:rPr lang="pl-PL" sz="2000" dirty="0"/>
              <a:t>(w porównaniu z 2015 przy założeniu dochodów na poziomie – 150 mld zł</a:t>
            </a:r>
            <a:r>
              <a:rPr lang="pl-PL" sz="2000" dirty="0" smtClean="0"/>
              <a:t>).</a:t>
            </a:r>
            <a:endParaRPr lang="pl-PL" sz="2000" dirty="0"/>
          </a:p>
        </p:txBody>
      </p:sp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Zmiana nominalnych dochodów z VAT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5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80000" y="1620000"/>
            <a:ext cx="8340892" cy="4525963"/>
          </a:xfrm>
        </p:spPr>
        <p:txBody>
          <a:bodyPr/>
          <a:lstStyle/>
          <a:p>
            <a:pPr algn="just">
              <a:spcAft>
                <a:spcPts val="1000"/>
              </a:spcAft>
              <a:buClr>
                <a:srgbClr val="E31837"/>
              </a:buClr>
              <a:buSzPct val="150000"/>
            </a:pPr>
            <a:r>
              <a:rPr lang="pl-PL" sz="2000" dirty="0"/>
              <a:t>Ograny podatkowe w roku 2017 zwracają szybciej VAT niż w roku 2016.</a:t>
            </a:r>
          </a:p>
          <a:p>
            <a:pPr algn="just">
              <a:spcAft>
                <a:spcPts val="1000"/>
              </a:spcAft>
              <a:buClr>
                <a:srgbClr val="E31837"/>
              </a:buClr>
              <a:buSzPct val="150000"/>
            </a:pPr>
            <a:r>
              <a:rPr lang="pl-PL" sz="2000" dirty="0"/>
              <a:t>Główną przyczyną wzrostu dochodów z VAT było uszczelnienie systemu podatkowego, które skutkowało zmniejszeniem deklarowanych kwot zwrotów (o 4,19 mld zł) oraz zwiększeniem o około 9,73 mld </a:t>
            </a:r>
            <a:r>
              <a:rPr lang="pl-PL" sz="2000" dirty="0" smtClean="0"/>
              <a:t>zł wpływów </a:t>
            </a:r>
            <a:r>
              <a:rPr lang="pl-PL" sz="2000" dirty="0"/>
              <a:t>z VAT.</a:t>
            </a:r>
          </a:p>
          <a:p>
            <a:pPr algn="just">
              <a:spcAft>
                <a:spcPts val="1000"/>
              </a:spcAft>
              <a:buClr>
                <a:srgbClr val="E31837"/>
              </a:buClr>
              <a:buSzPct val="150000"/>
            </a:pPr>
            <a:r>
              <a:rPr lang="pl-PL" sz="2000" dirty="0"/>
              <a:t>Spadek o 7,93 mld zł kwoty zwrotów w I półroczu 2017 w porównaniu z I półroczem 2016 spowodowany był:</a:t>
            </a:r>
          </a:p>
          <a:p>
            <a:pPr marL="722313" algn="just">
              <a:spcAft>
                <a:spcPts val="1000"/>
              </a:spcAft>
              <a:buClr>
                <a:srgbClr val="E31837"/>
              </a:buClr>
              <a:buAutoNum type="alphaLcParenR"/>
            </a:pPr>
            <a:r>
              <a:rPr lang="pl-PL" sz="1800" dirty="0"/>
              <a:t>zmniejszeniem deklarowanych zwrotów,</a:t>
            </a:r>
          </a:p>
          <a:p>
            <a:pPr marL="722313" algn="just">
              <a:spcAft>
                <a:spcPts val="1000"/>
              </a:spcAft>
              <a:buClr>
                <a:srgbClr val="E31837"/>
              </a:buClr>
              <a:buAutoNum type="alphaLcParenR"/>
            </a:pPr>
            <a:r>
              <a:rPr lang="pl-PL" sz="1800" dirty="0"/>
              <a:t>skróceniem terminów zwrotów w XII 2016 i w I półroczu 2017,</a:t>
            </a:r>
          </a:p>
          <a:p>
            <a:pPr marL="722313" algn="just">
              <a:spcAft>
                <a:spcPts val="1000"/>
              </a:spcAft>
              <a:buClr>
                <a:srgbClr val="E31837"/>
              </a:buClr>
              <a:buAutoNum type="alphaLcParenR"/>
            </a:pPr>
            <a:r>
              <a:rPr lang="pl-PL" sz="1800" b="1" dirty="0"/>
              <a:t>zmniejszenie kwoty zwrotów zatrzymanych.</a:t>
            </a:r>
          </a:p>
          <a:p>
            <a:pPr marL="0" indent="0" algn="just">
              <a:spcAft>
                <a:spcPts val="1000"/>
              </a:spcAft>
              <a:buNone/>
            </a:pP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Podsumowanie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 txBox="1">
            <a:spLocks/>
          </p:cNvSpPr>
          <p:nvPr/>
        </p:nvSpPr>
        <p:spPr bwMode="auto">
          <a:xfrm>
            <a:off x="2506666" y="2679703"/>
            <a:ext cx="65563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kumimoji="0" lang="pl-PL" altLang="pl-PL" b="1" smtClean="0">
                <a:solidFill>
                  <a:srgbClr val="E31837"/>
                </a:solidFill>
                <a:latin typeface="+mj-lt"/>
              </a:rPr>
              <a:t>DZIĘKUJEMY </a:t>
            </a:r>
            <a:r>
              <a:rPr kumimoji="0" lang="pl-PL" altLang="pl-PL" b="1" dirty="0">
                <a:solidFill>
                  <a:srgbClr val="E31837"/>
                </a:solidFill>
                <a:latin typeface="+mj-lt"/>
              </a:rPr>
              <a:t>ZA UWAGĘ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H="1">
            <a:off x="5372103" y="2411413"/>
            <a:ext cx="4924425" cy="0"/>
          </a:xfrm>
          <a:prstGeom prst="line">
            <a:avLst/>
          </a:prstGeom>
          <a:noFill/>
          <a:ln w="19050">
            <a:solidFill>
              <a:srgbClr val="A6A6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9272588" y="1495425"/>
            <a:ext cx="0" cy="4395788"/>
          </a:xfrm>
          <a:prstGeom prst="line">
            <a:avLst/>
          </a:prstGeom>
          <a:noFill/>
          <a:ln w="19050">
            <a:solidFill>
              <a:srgbClr val="A6A6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/>
          </p:cNvSpPr>
          <p:nvPr/>
        </p:nvSpPr>
        <p:spPr bwMode="auto">
          <a:xfrm>
            <a:off x="962526" y="2152650"/>
            <a:ext cx="11229474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pl-PL" altLang="pl-PL" sz="4400" b="1" dirty="0">
                <a:solidFill>
                  <a:srgbClr val="0070C0"/>
                </a:solidFill>
                <a:latin typeface="+mj-lt"/>
              </a:rPr>
              <a:t>Dochody i zwroty </a:t>
            </a:r>
            <a:r>
              <a:rPr kumimoji="0" lang="pl-PL" altLang="pl-PL" sz="4400" b="1" dirty="0" smtClean="0">
                <a:solidFill>
                  <a:srgbClr val="0070C0"/>
                </a:solidFill>
                <a:latin typeface="+mj-lt"/>
              </a:rPr>
              <a:t>VAT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pl-PL" altLang="pl-PL" sz="4400" b="1" dirty="0" smtClean="0">
                <a:solidFill>
                  <a:srgbClr val="0070C0"/>
                </a:solidFill>
                <a:latin typeface="+mj-lt"/>
              </a:rPr>
              <a:t>w </a:t>
            </a:r>
            <a:r>
              <a:rPr kumimoji="0" lang="pl-PL" altLang="pl-PL" sz="4400" b="1" dirty="0">
                <a:solidFill>
                  <a:srgbClr val="0070C0"/>
                </a:solidFill>
                <a:latin typeface="+mj-lt"/>
              </a:rPr>
              <a:t>latach </a:t>
            </a:r>
            <a:r>
              <a:rPr kumimoji="0" lang="pl-PL" altLang="pl-PL" sz="4400" b="1" dirty="0" smtClean="0">
                <a:solidFill>
                  <a:srgbClr val="0070C0"/>
                </a:solidFill>
                <a:latin typeface="+mj-lt"/>
              </a:rPr>
              <a:t>2008-2015</a:t>
            </a:r>
            <a:endParaRPr kumimoji="0" lang="pl-PL" altLang="pl-PL" sz="44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02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7949" y="288000"/>
            <a:ext cx="9215188" cy="1143000"/>
          </a:xfrm>
        </p:spPr>
        <p:txBody>
          <a:bodyPr/>
          <a:lstStyle/>
          <a:p>
            <a:pPr marL="457200" algn="l"/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Dochody </a:t>
            </a:r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 VAT w latach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2008-2015 w mln zł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87402"/>
              </p:ext>
            </p:extLst>
          </p:nvPr>
        </p:nvGraphicFramePr>
        <p:xfrm>
          <a:off x="2880000" y="1620000"/>
          <a:ext cx="8269782" cy="4305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6594"/>
                <a:gridCol w="2756594"/>
                <a:gridCol w="2756594"/>
              </a:tblGrid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Rok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W ujęciu kasowym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ESA 2010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2008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>
                          <a:effectLst/>
                        </a:rPr>
                        <a:t>101 783</a:t>
                      </a:r>
                      <a:endParaRPr lang="pl-PL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101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876  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2009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>
                          <a:effectLst/>
                        </a:rPr>
                        <a:t>99 455</a:t>
                      </a:r>
                      <a:endParaRPr lang="pl-PL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99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561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2010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>
                          <a:effectLst/>
                        </a:rPr>
                        <a:t>107 880</a:t>
                      </a:r>
                      <a:endParaRPr lang="pl-PL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109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718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2011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u="sng" dirty="0" smtClean="0">
                          <a:effectLst/>
                          <a:latin typeface="Arial Black" panose="020B0A04020102020204" pitchFamily="34" charset="0"/>
                        </a:rPr>
                        <a:t>120</a:t>
                      </a:r>
                      <a:r>
                        <a:rPr lang="pl-PL" sz="1400" b="1" u="sng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b="1" u="sng" dirty="0" smtClean="0">
                          <a:effectLst/>
                          <a:latin typeface="Arial Black" panose="020B0A04020102020204" pitchFamily="34" charset="0"/>
                        </a:rPr>
                        <a:t>832</a:t>
                      </a:r>
                      <a:endParaRPr lang="pl-PL" sz="1400" b="1" u="sng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122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647  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2012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120</a:t>
                      </a:r>
                      <a:r>
                        <a:rPr lang="pl-PL" sz="1400" baseline="0" dirty="0" smtClean="0">
                          <a:effectLst/>
                        </a:rPr>
                        <a:t> 0</a:t>
                      </a:r>
                      <a:r>
                        <a:rPr lang="pl-PL" sz="1400" dirty="0" smtClean="0">
                          <a:effectLst/>
                        </a:rPr>
                        <a:t>01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116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264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2013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u="sng" dirty="0" smtClean="0">
                          <a:effectLst/>
                          <a:latin typeface="Arial Black" panose="020B0A04020102020204" pitchFamily="34" charset="0"/>
                        </a:rPr>
                        <a:t>113</a:t>
                      </a:r>
                      <a:r>
                        <a:rPr lang="pl-PL" sz="1400" b="1" u="sng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b="1" u="sng" dirty="0" smtClean="0">
                          <a:effectLst/>
                          <a:latin typeface="Arial Black" panose="020B0A04020102020204" pitchFamily="34" charset="0"/>
                        </a:rPr>
                        <a:t>412   </a:t>
                      </a:r>
                      <a:endParaRPr lang="pl-PL" sz="1400" b="1" u="sng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116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607  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2014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124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262  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122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671  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2015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123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121  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125</a:t>
                      </a:r>
                      <a:r>
                        <a:rPr lang="pl-PL" sz="1400" baseline="0" dirty="0" smtClean="0">
                          <a:effectLst/>
                        </a:rPr>
                        <a:t> </a:t>
                      </a:r>
                      <a:r>
                        <a:rPr lang="pl-PL" sz="1400" dirty="0" smtClean="0">
                          <a:effectLst/>
                        </a:rPr>
                        <a:t>836  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Różnica 2015 - 2008</a:t>
                      </a:r>
                      <a:endParaRPr lang="pl-P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  <a:latin typeface="Arial Black" panose="020B0A04020102020204" pitchFamily="34" charset="0"/>
                        </a:rPr>
                        <a:t>21</a:t>
                      </a:r>
                      <a:r>
                        <a:rPr lang="pl-PL" sz="1400" b="1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b="1" dirty="0" smtClean="0">
                          <a:effectLst/>
                          <a:latin typeface="Arial Black" panose="020B0A04020102020204" pitchFamily="34" charset="0"/>
                        </a:rPr>
                        <a:t>338  </a:t>
                      </a:r>
                      <a:endParaRPr lang="pl-PL" sz="1400" b="1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  <a:latin typeface="Arial Black" panose="020B0A04020102020204" pitchFamily="34" charset="0"/>
                        </a:rPr>
                        <a:t>23</a:t>
                      </a:r>
                      <a:r>
                        <a:rPr lang="pl-PL" sz="1400" b="1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400" b="1" dirty="0" smtClean="0">
                          <a:effectLst/>
                          <a:latin typeface="Arial Black" panose="020B0A04020102020204" pitchFamily="34" charset="0"/>
                        </a:rPr>
                        <a:t>960   </a:t>
                      </a:r>
                      <a:endParaRPr lang="pl-PL" sz="1400" b="1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Prostokąt 3"/>
          <p:cNvSpPr/>
          <p:nvPr/>
        </p:nvSpPr>
        <p:spPr>
          <a:xfrm>
            <a:off x="2880000" y="6022819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MF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5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692820"/>
              </p:ext>
            </p:extLst>
          </p:nvPr>
        </p:nvGraphicFramePr>
        <p:xfrm>
          <a:off x="2879999" y="1620000"/>
          <a:ext cx="8493853" cy="4487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Dochody z 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VAT / PKB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123989" y="5832530"/>
            <a:ext cx="7034885" cy="30469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ESA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99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161760"/>
              </p:ext>
            </p:extLst>
          </p:nvPr>
        </p:nvGraphicFramePr>
        <p:xfrm>
          <a:off x="2880000" y="1620000"/>
          <a:ext cx="8069178" cy="47720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2190"/>
                <a:gridCol w="1954988"/>
                <a:gridCol w="1925053"/>
                <a:gridCol w="2646947"/>
              </a:tblGrid>
              <a:tr h="5246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Rok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Wpływy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Zwroty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Zwroty / Wpływy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</a:tr>
              <a:tr h="5246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2008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158</a:t>
                      </a:r>
                      <a:r>
                        <a:rPr lang="pl-PL" sz="16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670   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56</a:t>
                      </a:r>
                      <a:r>
                        <a:rPr lang="pl-PL" sz="1600" u="none" strike="noStrike" baseline="0" dirty="0" smtClean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  <a:latin typeface="Arial Black" panose="020B0A04020102020204" pitchFamily="34" charset="0"/>
                        </a:rPr>
                        <a:t>887 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Arial Black" panose="020B0A04020102020204" pitchFamily="34" charset="0"/>
                        </a:rPr>
                        <a:t>35,9%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246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154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448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54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993 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35,6%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246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165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400 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57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520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34,8%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4966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189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961 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69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129 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36,4%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246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195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329 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75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328 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38,6%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246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sng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</a:rPr>
                        <a:t>2013</a:t>
                      </a:r>
                      <a:endParaRPr lang="pl-PL" sz="1600" b="1" i="0" u="sng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sng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192</a:t>
                      </a:r>
                      <a:r>
                        <a:rPr lang="pl-PL" sz="1600" u="sng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600" u="sng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566 </a:t>
                      </a:r>
                      <a:endParaRPr lang="pl-PL" sz="1600" b="0" i="0" u="sng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sng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79</a:t>
                      </a:r>
                      <a:r>
                        <a:rPr lang="pl-PL" sz="1600" u="sng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pl-PL" sz="1600" u="sng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154   </a:t>
                      </a:r>
                      <a:endParaRPr lang="pl-PL" sz="1600" b="0" i="0" u="sng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sng" strike="noStrike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41,1%</a:t>
                      </a:r>
                      <a:endParaRPr lang="pl-PL" sz="1600" b="0" i="0" u="sng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246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210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522 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86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260  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41,0%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4966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210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684  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87</a:t>
                      </a:r>
                      <a:r>
                        <a:rPr lang="pl-PL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u="none" strike="noStrike" dirty="0" smtClean="0">
                          <a:effectLst/>
                        </a:rPr>
                        <a:t>563   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41,6%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Wpływy/Zwroty (mln zł)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880000" y="6413981"/>
            <a:ext cx="703488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Źródło: Opracowanie własne na podstawie danych </a:t>
            </a:r>
            <a:r>
              <a:rPr lang="pl-PL" sz="1200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MF</a:t>
            </a:r>
            <a:r>
              <a:rPr lang="pl-PL" sz="1200" i="1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81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Luka w VAT (</a:t>
            </a:r>
            <a:r>
              <a:rPr lang="pl-PL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PwC</a:t>
            </a:r>
            <a:r>
              <a:rPr lang="pl-P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w mld zł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0000" y="1620000"/>
            <a:ext cx="8578051" cy="483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880000" y="1620000"/>
            <a:ext cx="7171266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000"/>
              </a:spcAft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pl-PL" dirty="0"/>
              <a:t>W okresie 2008  - 2015 dochody z VAT wzrosły jedynie o </a:t>
            </a:r>
            <a:r>
              <a:rPr lang="pl-PL" b="1" dirty="0"/>
              <a:t>21%</a:t>
            </a:r>
            <a:r>
              <a:rPr lang="pl-PL" dirty="0"/>
              <a:t> w ujęciu kasowym i o około </a:t>
            </a:r>
            <a:r>
              <a:rPr lang="pl-PL" b="1" dirty="0" smtClean="0"/>
              <a:t>24%</a:t>
            </a:r>
            <a:r>
              <a:rPr lang="pl-PL" dirty="0" smtClean="0"/>
              <a:t> </a:t>
            </a:r>
            <a:r>
              <a:rPr lang="pl-PL" dirty="0"/>
              <a:t>w ujęciu </a:t>
            </a:r>
            <a:r>
              <a:rPr lang="pl-PL" dirty="0" smtClean="0"/>
              <a:t>ESA2010, </a:t>
            </a:r>
            <a:r>
              <a:rPr lang="pl-PL" dirty="0"/>
              <a:t>przy wzroście nominalnego PKB w tym okresie o </a:t>
            </a:r>
            <a:r>
              <a:rPr lang="pl-PL" b="1" dirty="0" smtClean="0"/>
              <a:t>40%</a:t>
            </a:r>
            <a:r>
              <a:rPr lang="pl-PL" dirty="0" smtClean="0"/>
              <a:t>.</a:t>
            </a:r>
          </a:p>
          <a:p>
            <a:pPr marL="285750" indent="-285750" algn="just">
              <a:spcAft>
                <a:spcPts val="1000"/>
              </a:spcAft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pl-PL" dirty="0" smtClean="0"/>
              <a:t>Relacja </a:t>
            </a:r>
            <a:r>
              <a:rPr lang="pl-PL" dirty="0"/>
              <a:t>dochodów z VAT do PKB w ujęciu ESA 2010 </a:t>
            </a:r>
            <a:r>
              <a:rPr lang="pl-PL" dirty="0" smtClean="0"/>
              <a:t>w okresie 2008-2015 spadła odpowiednio z </a:t>
            </a:r>
            <a:r>
              <a:rPr lang="pl-PL" b="1" dirty="0" smtClean="0"/>
              <a:t>7,92%</a:t>
            </a:r>
            <a:r>
              <a:rPr lang="pl-PL" dirty="0" smtClean="0"/>
              <a:t> do </a:t>
            </a:r>
            <a:r>
              <a:rPr lang="pl-PL" b="1" dirty="0" smtClean="0"/>
              <a:t>6,99%</a:t>
            </a:r>
          </a:p>
          <a:p>
            <a:pPr marL="285750" indent="-285750" algn="just">
              <a:spcAft>
                <a:spcPts val="1000"/>
              </a:spcAft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pl-PL" dirty="0" smtClean="0"/>
              <a:t>Relacja zwroty / wpływy w okresie 2008 – 2015 wzrosła od </a:t>
            </a:r>
            <a:r>
              <a:rPr lang="pl-PL" b="1" dirty="0" smtClean="0"/>
              <a:t>35,9% </a:t>
            </a:r>
            <a:r>
              <a:rPr lang="pl-PL" dirty="0" smtClean="0"/>
              <a:t>(2008) do </a:t>
            </a:r>
            <a:r>
              <a:rPr lang="pl-PL" b="1" dirty="0" smtClean="0"/>
              <a:t>41,6% </a:t>
            </a:r>
            <a:r>
              <a:rPr lang="pl-PL" dirty="0" smtClean="0"/>
              <a:t>(2015).</a:t>
            </a:r>
          </a:p>
          <a:p>
            <a:pPr marL="285750" indent="-285750" algn="just">
              <a:spcAft>
                <a:spcPts val="1000"/>
              </a:spcAft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pl-PL" dirty="0"/>
              <a:t>Luka w VAT w roku 2015 była</a:t>
            </a:r>
            <a:r>
              <a:rPr lang="pl-PL" b="1" dirty="0"/>
              <a:t> 7,1 </a:t>
            </a:r>
            <a:r>
              <a:rPr lang="pl-PL" dirty="0"/>
              <a:t>razy większa niż w roku </a:t>
            </a:r>
            <a:r>
              <a:rPr lang="pl-PL" dirty="0" smtClean="0"/>
              <a:t>2007.</a:t>
            </a:r>
          </a:p>
          <a:p>
            <a:pPr marL="285750" indent="-285750" algn="just"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pl-PL" dirty="0"/>
              <a:t>Skumulowana luka w VAT za okres 2008 – 2015 wynosiła ponad </a:t>
            </a:r>
            <a:r>
              <a:rPr lang="pl-PL" b="1" dirty="0"/>
              <a:t>262 mld </a:t>
            </a:r>
            <a:r>
              <a:rPr lang="pl-PL" b="1" dirty="0" smtClean="0"/>
              <a:t>zł.</a:t>
            </a:r>
            <a:endParaRPr lang="pl-PL" b="1" dirty="0"/>
          </a:p>
        </p:txBody>
      </p:sp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Dochody z VAT w latach 2008-2015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18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80000" y="1620001"/>
            <a:ext cx="8405062" cy="3866400"/>
          </a:xfrm>
          <a:ln>
            <a:noFill/>
          </a:ln>
        </p:spPr>
        <p:txBody>
          <a:bodyPr/>
          <a:lstStyle/>
          <a:p>
            <a:pPr>
              <a:buClr>
                <a:srgbClr val="E31837"/>
              </a:buClr>
              <a:buSzPct val="140000"/>
            </a:pPr>
            <a:r>
              <a:rPr lang="pl-PL" sz="1800" b="1" dirty="0"/>
              <a:t>Przyrost dochodów w roku 2007 do 2006 w ujęciu:</a:t>
            </a:r>
          </a:p>
          <a:p>
            <a:pPr marL="625475">
              <a:buClr>
                <a:srgbClr val="E31837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sz="1800" dirty="0" smtClean="0"/>
              <a:t>nominalnym </a:t>
            </a:r>
            <a:r>
              <a:rPr lang="pl-PL" sz="1800" dirty="0"/>
              <a:t>– 11,91 mld </a:t>
            </a:r>
            <a:r>
              <a:rPr lang="pl-PL" sz="1800" dirty="0" smtClean="0"/>
              <a:t>zł (14,1</a:t>
            </a:r>
            <a:r>
              <a:rPr lang="pl-PL" sz="1800" dirty="0"/>
              <a:t>%)</a:t>
            </a:r>
          </a:p>
          <a:p>
            <a:pPr marL="625475">
              <a:buClr>
                <a:srgbClr val="E31837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sz="1800" dirty="0"/>
              <a:t>ESA2010 – 11,64 mld zł (13,5%)</a:t>
            </a:r>
          </a:p>
          <a:p>
            <a:pPr>
              <a:buClr>
                <a:srgbClr val="E31837"/>
              </a:buClr>
              <a:buSzPct val="140000"/>
            </a:pPr>
            <a:r>
              <a:rPr lang="pl-PL" sz="1800" b="1" dirty="0"/>
              <a:t>Dochody z VAT ESA2010/PKB – 8,24% </a:t>
            </a:r>
            <a:r>
              <a:rPr lang="pl-PL" sz="1800" dirty="0"/>
              <a:t>(2015 – 6,99%) </a:t>
            </a:r>
            <a:endParaRPr lang="pl-PL" sz="1800" b="1" dirty="0"/>
          </a:p>
          <a:p>
            <a:pPr>
              <a:buClr>
                <a:srgbClr val="E31837"/>
              </a:buClr>
              <a:buSzPct val="140000"/>
            </a:pPr>
            <a:r>
              <a:rPr lang="pl-PL" sz="1800" b="1" dirty="0" smtClean="0"/>
              <a:t>Zwroty/Wpływy </a:t>
            </a:r>
            <a:r>
              <a:rPr lang="pl-PL" sz="1800" b="1" dirty="0"/>
              <a:t>–</a:t>
            </a:r>
            <a:r>
              <a:rPr lang="pl-PL" sz="1800" b="1" dirty="0" smtClean="0"/>
              <a:t>  </a:t>
            </a:r>
            <a:r>
              <a:rPr lang="pl-PL" sz="1800" b="1" dirty="0"/>
              <a:t>34,0% </a:t>
            </a:r>
            <a:r>
              <a:rPr lang="pl-PL" sz="1800" dirty="0"/>
              <a:t>(2015 – 41,6%)</a:t>
            </a:r>
            <a:endParaRPr lang="pl-PL" sz="1800" b="1" dirty="0"/>
          </a:p>
          <a:p>
            <a:pPr>
              <a:buClr>
                <a:srgbClr val="E31837"/>
              </a:buClr>
              <a:buSzPct val="140000"/>
            </a:pPr>
            <a:r>
              <a:rPr lang="pl-PL" sz="1800" b="1" dirty="0"/>
              <a:t>Luka w VAT – 0,6% PKB </a:t>
            </a:r>
            <a:r>
              <a:rPr lang="pl-PL" sz="1800" dirty="0"/>
              <a:t>(2015 – 2,8%)</a:t>
            </a:r>
          </a:p>
          <a:p>
            <a:pPr algn="just">
              <a:buClr>
                <a:srgbClr val="E31837"/>
              </a:buClr>
              <a:buSzPct val="140000"/>
            </a:pPr>
            <a:r>
              <a:rPr lang="pl-PL" sz="1800" dirty="0"/>
              <a:t>Według Komisji Europejskiej w </a:t>
            </a:r>
            <a:r>
              <a:rPr lang="pl-PL" sz="1800" dirty="0" smtClean="0"/>
              <a:t>roku </a:t>
            </a:r>
            <a:r>
              <a:rPr lang="pl-PL" sz="1800" dirty="0"/>
              <a:t>2007 tylko Holandia </a:t>
            </a:r>
            <a:r>
              <a:rPr lang="pl-PL" sz="1800" dirty="0" smtClean="0"/>
              <a:t>miała </a:t>
            </a:r>
            <a:r>
              <a:rPr lang="pl-PL" sz="1800" dirty="0"/>
              <a:t>niższą lukę podatkową w VAT.</a:t>
            </a:r>
          </a:p>
          <a:p>
            <a:pPr algn="just">
              <a:buClr>
                <a:srgbClr val="E31837"/>
              </a:buClr>
              <a:buSzPct val="140000"/>
            </a:pPr>
            <a:r>
              <a:rPr lang="pl-PL" sz="1800" dirty="0"/>
              <a:t>Zgodnie z szacunkami Komisji Europejskiej w Polsce w okresie </a:t>
            </a:r>
            <a:r>
              <a:rPr lang="pl-PL" sz="1800" dirty="0" smtClean="0"/>
              <a:t>2007-2014 </a:t>
            </a:r>
            <a:r>
              <a:rPr lang="pl-PL" sz="1800" dirty="0"/>
              <a:t>zanotowano jeden z największych w Unii Europejskiej wzrost luki podatkowej w VAT - od 0,2% PKB (2007) do 2,26% PKB (2014</a:t>
            </a:r>
            <a:r>
              <a:rPr lang="pl-PL" sz="1800" dirty="0" smtClean="0"/>
              <a:t>).</a:t>
            </a:r>
            <a:endParaRPr lang="pl-PL" sz="1800" dirty="0"/>
          </a:p>
        </p:txBody>
      </p:sp>
      <p:sp>
        <p:nvSpPr>
          <p:cNvPr id="4" name="Tytuł 1"/>
          <p:cNvSpPr txBox="1">
            <a:spLocks/>
          </p:cNvSpPr>
          <p:nvPr/>
        </p:nvSpPr>
        <p:spPr bwMode="auto">
          <a:xfrm>
            <a:off x="2647949" y="288000"/>
            <a:ext cx="9215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algn="l"/>
            <a:r>
              <a:rPr lang="pl-P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Rok 2007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F_1">
      <a:dk1>
        <a:srgbClr val="000000"/>
      </a:dk1>
      <a:lt1>
        <a:srgbClr val="FFFFFF"/>
      </a:lt1>
      <a:dk2>
        <a:srgbClr val="919195"/>
      </a:dk2>
      <a:lt2>
        <a:srgbClr val="C9CACC"/>
      </a:lt2>
      <a:accent1>
        <a:srgbClr val="E31837"/>
      </a:accent1>
      <a:accent2>
        <a:srgbClr val="C9CACC"/>
      </a:accent2>
      <a:accent3>
        <a:srgbClr val="919195"/>
      </a:accent3>
      <a:accent4>
        <a:srgbClr val="ADAFB2"/>
      </a:accent4>
      <a:accent5>
        <a:srgbClr val="B5121B"/>
      </a:accent5>
      <a:accent6>
        <a:srgbClr val="EC7769"/>
      </a:accent6>
      <a:hlink>
        <a:srgbClr val="F7C6B9"/>
      </a:hlink>
      <a:folHlink>
        <a:srgbClr val="919195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1340</Words>
  <Application>Microsoft Office PowerPoint</Application>
  <PresentationFormat>Panoramiczny</PresentationFormat>
  <Paragraphs>420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Calibri</vt:lpstr>
      <vt:lpstr>Times New Roman</vt:lpstr>
      <vt:lpstr>Motyw pakietu Office</vt:lpstr>
      <vt:lpstr>Prezentacja programu PowerPoint</vt:lpstr>
      <vt:lpstr>Plan prezentacji</vt:lpstr>
      <vt:lpstr>Prezentacja programu PowerPoint</vt:lpstr>
      <vt:lpstr>Dochody z VAT w latach 2008-2015 w mln zł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Podsumowanie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Dochody z VAT – pierwsze półrocze lat 2007 - 2017</vt:lpstr>
      <vt:lpstr>Prezentacja programu PowerPoint</vt:lpstr>
      <vt:lpstr>Prezentacja programu PowerPoint</vt:lpstr>
      <vt:lpstr>  Dochody z VAT – 2016 i 2017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aiso</dc:creator>
  <cp:lastModifiedBy>Czerniak Rafał</cp:lastModifiedBy>
  <cp:revision>143</cp:revision>
  <dcterms:created xsi:type="dcterms:W3CDTF">2010-12-22T13:06:19Z</dcterms:created>
  <dcterms:modified xsi:type="dcterms:W3CDTF">2017-08-09T10:38:54Z</dcterms:modified>
</cp:coreProperties>
</file>